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62" r:id="rId3"/>
    <p:sldId id="263" r:id="rId4"/>
    <p:sldId id="264" r:id="rId5"/>
    <p:sldId id="265" r:id="rId6"/>
    <p:sldId id="266" r:id="rId7"/>
    <p:sldId id="267" r:id="rId8"/>
    <p:sldId id="271" r:id="rId9"/>
    <p:sldId id="270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HY헤드라인M" panose="02030600000101010101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BE26D-EF97-0F2C-E1CC-59F55533F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2A97E4-62F5-D5E2-ACA9-7C47708C7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597A4-21CA-5FF9-1B69-4721523E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B8E0A-5C10-39D3-9ED1-EA73AF2D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00704-CA7C-E243-FF4E-8F2E8B61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3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24D77-D32A-E398-4D41-D09126F1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E039B-BF82-E671-552C-5BC1512E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1BBC9-B799-699E-C9E4-48A75A7D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50E4D-4FA7-B30A-A850-0D9D0448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ECB603-6ECA-E7A2-FCD4-15F516A6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8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7C9DA3-C6AA-1CF9-F488-717BB293D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BBEE-6F14-1758-DBC1-2642A42D1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333F4-ED5C-15D0-DAAC-EFBD0D1A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F0567-27B3-B99F-A29D-08FB91BC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BF993-6C72-F633-9BFE-C08940ED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DA73F-FA61-DB4C-67D6-517CFDCA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5A382-17EC-2668-1587-C29A48B8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89D74-1C07-3D62-BB5E-5B24A21B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CF7A16-5F26-7977-60D4-777BA27F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8787-01D5-DF55-F00F-0E44444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6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A9006-201C-B1D3-D5C9-61F01581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0577AB-C909-A522-85C0-38409DBC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B92BF-708D-8B1B-92E7-1C783532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C079D-F0CF-73A9-9855-EC58D572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28C44-85C0-52E7-35ED-34AF2868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9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88E0F-A0F9-0140-AB9F-C7F2BD57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288E2-7401-ED0E-5221-33D896D7B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60BF11-598C-4F76-F98E-0F321550C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C3AAD8-327D-A8BF-AFDE-4EF50F8A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C175F-57E8-EF3B-BBEF-A5516C80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7EB51-CCFC-7CAD-871D-89CC5852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7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59026-89BD-9B0C-A386-34D82985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C4E93-4861-E139-D480-744B96BE2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71C9D-82DD-1495-F3BC-124C8684D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1F74E4-F8BD-0148-541D-8A7AE1007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2925C9-5F7D-4695-1EDF-965C7300E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B7D8D8-F37E-471C-BEAD-D049298F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3D5451-4908-964A-F1D7-F6DE820E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CCFB7C-F656-B6C1-4018-AE8063F6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7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F8648-2FCD-2695-DD70-3C05983E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24F338-1F40-6637-E1F4-17B2B714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3E06C5-0678-9707-FFCE-9646C01A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2B5FC6-5AA3-BA61-D7F0-533C1BA6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3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3AABBC-CCA8-9066-0FAC-5D23156B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F83C72-539C-2960-FEDF-8B0E3C59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CF7F9-7549-68E0-B632-A9E2CF9E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2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1163A-2AB0-F5BF-7DF1-0DD04E7F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54F10-CE1F-0F8E-1503-7DA44E404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F05D7A-03F4-6CE7-DFF3-DE2DEE3B8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36DD3-7C47-DE1C-A14D-BCC6059C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41CFA-FA6A-2FCF-C1CA-952DD1FA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5FAEC9-055E-59E7-2363-DC294FEC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1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5D64-2B34-9E8C-48CE-0B9193F1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7A834A-357A-67C0-F323-3A3CE4516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AFD51-53B2-9F5E-88A6-19D708287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A907B-ED69-0D55-DB99-D2779BA4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44D0E-D12F-CFA6-107F-4DE99403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821214-0312-5762-C037-E62CE129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63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5272C3-DD76-90E9-40EB-39510E6D5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BE6BFC-4340-0EC0-FEF8-54AC3DAA5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FA003-2537-373C-28B5-C8ECD0306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209CC-2AB3-44C6-AD78-E0F18133F249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7B836-AC3E-0E88-2752-DFD3B83EE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99A0B-8598-160C-F1B4-434438B76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3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10" Type="http://schemas.openxmlformats.org/officeDocument/2006/relationships/image" Target="../media/image25.jpeg"/><Relationship Id="rId4" Type="http://schemas.openxmlformats.org/officeDocument/2006/relationships/image" Target="../media/image5.sv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5.sv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dx.doi.org/10.13140/RG.2.1.4573.3203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B90D0CB-DFE3-ACF2-036B-DA83FC9DE95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4165DB4-7A77-3642-3BB3-289ED8CE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lum bright="-10000" contrast="-40000"/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6239" y="2231031"/>
            <a:ext cx="3533775" cy="46101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F5A5756-8273-B606-6858-9244B8796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420640-3E87-94A1-743F-9BA2B915CDD8}"/>
              </a:ext>
            </a:extLst>
          </p:cNvPr>
          <p:cNvSpPr/>
          <p:nvPr/>
        </p:nvSpPr>
        <p:spPr>
          <a:xfrm>
            <a:off x="143847" y="135293"/>
            <a:ext cx="11904306" cy="6587412"/>
          </a:xfrm>
          <a:prstGeom prst="roundRect">
            <a:avLst>
              <a:gd name="adj" fmla="val 137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278A54-0621-D387-D17C-75408306C2B0}"/>
              </a:ext>
            </a:extLst>
          </p:cNvPr>
          <p:cNvGrpSpPr>
            <a:grpSpLocks noChangeAspect="1"/>
          </p:cNvGrpSpPr>
          <p:nvPr/>
        </p:nvGrpSpPr>
        <p:grpSpPr>
          <a:xfrm>
            <a:off x="4195908" y="778822"/>
            <a:ext cx="3800183" cy="604755"/>
            <a:chOff x="4195908" y="778822"/>
            <a:chExt cx="3800183" cy="604755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949EC963-9E47-3546-00C2-D53FB67E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44415" y="778822"/>
              <a:ext cx="2503170" cy="137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A68C7AE2-CC67-29E9-7695-83E956A2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5908" y="1008565"/>
              <a:ext cx="1667219" cy="365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FE4E3E76-56AF-D64F-8D3D-3117706D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37908" y="999529"/>
              <a:ext cx="1658183" cy="3840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C1BF398-8226-D7DB-4690-9D5AEB71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64971" y="1010824"/>
              <a:ext cx="271093" cy="361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6CF8809-CC24-AAEE-F034-91BA3AF68CB0}"/>
              </a:ext>
            </a:extLst>
          </p:cNvPr>
          <p:cNvSpPr txBox="1"/>
          <p:nvPr/>
        </p:nvSpPr>
        <p:spPr>
          <a:xfrm>
            <a:off x="335903" y="3068407"/>
            <a:ext cx="11513976" cy="4924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Towards the dripline: Nuclear Lattice Effective Field Theory approach</a:t>
            </a:r>
            <a:endParaRPr lang="en-US" altLang="ko-KR" sz="2600" i="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29205E-66C2-8B2D-EFC9-55A0C267B293}"/>
              </a:ext>
            </a:extLst>
          </p:cNvPr>
          <p:cNvSpPr txBox="1"/>
          <p:nvPr/>
        </p:nvSpPr>
        <p:spPr>
          <a:xfrm>
            <a:off x="335903" y="4002896"/>
            <a:ext cx="1151397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Young-Ho Song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6D18BD-8918-045B-95B7-5016697A1DCC}"/>
              </a:ext>
            </a:extLst>
          </p:cNvPr>
          <p:cNvSpPr txBox="1"/>
          <p:nvPr/>
        </p:nvSpPr>
        <p:spPr>
          <a:xfrm>
            <a:off x="335903" y="4488107"/>
            <a:ext cx="115139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Researcher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7AE29F-7072-1CDE-8097-EFD092FADE17}"/>
              </a:ext>
            </a:extLst>
          </p:cNvPr>
          <p:cNvSpPr txBox="1"/>
          <p:nvPr/>
        </p:nvSpPr>
        <p:spPr>
          <a:xfrm>
            <a:off x="335902" y="4857766"/>
            <a:ext cx="1151397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IRIS, IBS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07067B-F4DA-ED96-BF6F-D8E38DE8C5BE}"/>
              </a:ext>
            </a:extLst>
          </p:cNvPr>
          <p:cNvSpPr txBox="1"/>
          <p:nvPr/>
        </p:nvSpPr>
        <p:spPr>
          <a:xfrm>
            <a:off x="5510456" y="1957443"/>
            <a:ext cx="1180131" cy="373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+mj-ea"/>
                <a:ea typeface="+mj-ea"/>
              </a:rPr>
              <a:t>WORKSHOP</a:t>
            </a:r>
            <a:endParaRPr lang="ko-KR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93960-1240-F020-C689-60941FF27385}"/>
              </a:ext>
            </a:extLst>
          </p:cNvPr>
          <p:cNvSpPr txBox="1"/>
          <p:nvPr/>
        </p:nvSpPr>
        <p:spPr>
          <a:xfrm>
            <a:off x="3629621" y="2188122"/>
            <a:ext cx="4932762" cy="4821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Community - Machine Learning for HEP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1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Applications of NLEFT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Has been successfully applied to 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Nuclear matter, Cold atom, dilute fermion system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Finite nuclei (A&lt;=50) 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First ab-initio calculation of Hoyle state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Cluster structure of </a:t>
            </a:r>
            <a:r>
              <a:rPr kumimoji="0" lang="en-US" altLang="ko-KR" sz="2000" b="0" i="0" u="none" strike="noStrike" kern="1200" cap="none" spc="0" normalizeH="0" baseline="3000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12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C and </a:t>
            </a:r>
            <a:r>
              <a:rPr kumimoji="0" lang="en-US" altLang="ko-KR" sz="2000" b="0" i="0" u="none" strike="noStrike" kern="1200" cap="none" spc="0" normalizeH="0" baseline="3000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16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O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NN scattering, N-D scattering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Alpha-alpha scattering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radiative capture, fusion 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Etc.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78507" y="1316071"/>
            <a:ext cx="3264386" cy="3062291"/>
            <a:chOff x="6400800" y="2477442"/>
            <a:chExt cx="3038475" cy="2913373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379" y="2872469"/>
              <a:ext cx="1773316" cy="2054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4926522"/>
              <a:ext cx="3038475" cy="464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781801" y="2477442"/>
              <a:ext cx="20762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7838"/>
              <a:r>
                <a:rPr lang="en-US" altLang="ko-KR" sz="1100" dirty="0">
                  <a:solidFill>
                    <a:srgbClr val="292934"/>
                  </a:solidFill>
                  <a:latin typeface="Arial"/>
                  <a:ea typeface="돋움" panose="020B0600000101010101" pitchFamily="50" charset="-127"/>
                </a:rPr>
                <a:t>The first ab-initio calculation of </a:t>
              </a:r>
            </a:p>
            <a:p>
              <a:pPr defTabSz="957838"/>
              <a:r>
                <a:rPr lang="en-US" altLang="ko-KR" sz="1100" dirty="0">
                  <a:solidFill>
                    <a:srgbClr val="292934"/>
                  </a:solidFill>
                  <a:latin typeface="Arial"/>
                  <a:ea typeface="돋움" panose="020B0600000101010101" pitchFamily="50" charset="-127"/>
                </a:rPr>
                <a:t>Hoyle state</a:t>
              </a:r>
              <a:endParaRPr lang="ko-KR" altLang="en-US" sz="11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754670" y="2293768"/>
            <a:ext cx="5496710" cy="3596733"/>
            <a:chOff x="495300" y="1280668"/>
            <a:chExt cx="7722952" cy="459792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5300" y="1280668"/>
              <a:ext cx="4002809" cy="35881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387763" y="5209730"/>
              <a:ext cx="4054764" cy="66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7838"/>
              <a:r>
                <a:rPr lang="en-US" sz="1400" dirty="0">
                  <a:solidFill>
                    <a:srgbClr val="00B050"/>
                  </a:solidFill>
                  <a:latin typeface="Arial"/>
                </a:rPr>
                <a:t>Ab initio alpha-alpha scattering</a:t>
              </a:r>
            </a:p>
            <a:p>
              <a:pPr defTabSz="957838"/>
              <a:r>
                <a:rPr lang="en-US" sz="1400" dirty="0">
                  <a:solidFill>
                    <a:srgbClr val="00B050"/>
                  </a:solidFill>
                  <a:latin typeface="Arial"/>
                </a:rPr>
                <a:t>( Nature 528, 111-114(2015))</a:t>
              </a:r>
            </a:p>
          </p:txBody>
        </p:sp>
        <p:pic>
          <p:nvPicPr>
            <p:cNvPr id="25" name="Picture 2" descr="fig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488" y="1735943"/>
              <a:ext cx="3301764" cy="292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42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28" name="제목 1"/>
          <p:cNvSpPr txBox="1">
            <a:spLocks/>
          </p:cNvSpPr>
          <p:nvPr/>
        </p:nvSpPr>
        <p:spPr>
          <a:xfrm>
            <a:off x="473784" y="199915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Chiral Effective Field Theory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4" y="1038115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3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58443" y="1322294"/>
            <a:ext cx="2653168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Determine LECs 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of NN interaction by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fitting phase shifts of N-N 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scattering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Determine 3-body interaction by fitting the binding energy of A&gt;=3 nuclei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6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189155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Lattice chiral Hamiltonian (N3LO)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338" y="1336773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Full N3LO Hamiltonian includes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Free Hamiltonian(Kinetic term)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Short range (nonlocal smeared) contact interactions up to Q^4 order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Isospin-breaking short range interactions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One pion exchange potential 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Two pion exchange potential up to Q^4 order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Coulomb interaction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Long range isospin breaking interaction( isospin dependence in OPE)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Galilean Invariance Restoration (GIR) term (because of non-local interaction.) 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Three nucleon interaction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932" y="4203115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Difficulty with full chiral interaction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4207" y="1868993"/>
            <a:ext cx="8139164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Sign problem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NLEFT suffers sign problems at large Euclidean time limit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Large cancellation between positive and negative contributions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SU(4) symmetric interaction does not have sign problem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One pion exchange and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higher order chiral interaction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Difficulty with Asymmetric 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nuclei ( </a:t>
            </a:r>
            <a:r>
              <a:rPr lang="en-US" altLang="ko-KR" sz="1885" dirty="0" smtClean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neutron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rich isotopes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.)</a:t>
            </a:r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 new approach to reduce the sign problem.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85" dirty="0">
                <a:solidFill>
                  <a:srgbClr val="0070C0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Wave function matching Hamiltonian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33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Wave function matching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U is only active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At r &lt; R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420849" y="1524000"/>
            <a:ext cx="4434078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H and H’ are fully equivalent to two-body 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observables (by Unitary transformation)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20849" y="2693770"/>
            <a:ext cx="4229683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The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 goal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is to make the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perturbation expansion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from “simple” wave function gives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a good convergence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7923" y="4025172"/>
            <a:ext cx="2738746" cy="13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Wave function matching Hamiltonian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sz="1885" dirty="0">
                <a:solidFill>
                  <a:srgbClr val="292934"/>
                </a:solidFill>
                <a:latin typeface="Arial"/>
              </a:rPr>
              <a:t>“Simple” Hamiltonian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(</a:t>
            </a:r>
            <a:r>
              <a:rPr lang="en-US" sz="1885" dirty="0" err="1">
                <a:solidFill>
                  <a:srgbClr val="292934"/>
                </a:solidFill>
                <a:latin typeface="Arial"/>
              </a:rPr>
              <a:t>local,non</a:t>
            </a:r>
            <a:r>
              <a:rPr lang="en-US" sz="1885" dirty="0">
                <a:solidFill>
                  <a:srgbClr val="292934"/>
                </a:solidFill>
                <a:latin typeface="Arial"/>
              </a:rPr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350541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Wave function matching Hamiltonian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sz="1885" dirty="0">
                <a:solidFill>
                  <a:srgbClr val="292934"/>
                </a:solidFill>
                <a:latin typeface="Arial"/>
              </a:rPr>
              <a:t>N3LO Hamiltonian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V_2N : short range NN interactions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W_2N: GIR restoration term for V_2N 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V_2N,WFM : difference from H_s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W_2N,WFM: GIR restoration correction to V_2N,WFM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V_3N : contains short range 3N interaction parameters(to be fitted)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39846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Lattice Calculation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953000" y="1314374"/>
            <a:ext cx="5922401" cy="4884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We need to introduce a lattice scale in space and time: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momentum space cutoff ~ 150 MeV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 lattice spacing a= 1.316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fm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Time cutoff ~ 1000 MeV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We need to determine Hamiltonian for the lattice size. (for given regularization scale.)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Two-body interaction coefficients can be determined from phase shifts of np scattering.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Three-body interaction can be fixed from binding energy of A&gt;=3. </a:t>
            </a:r>
          </a:p>
          <a:p>
            <a:pPr lvl="0">
              <a:buClr>
                <a:srgbClr val="93A299"/>
              </a:buClr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JUWELS at </a:t>
            </a:r>
            <a:r>
              <a:rPr lang="en-US" altLang="ko-KR" sz="2000" dirty="0" err="1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Julich</a:t>
            </a:r>
            <a:r>
              <a:rPr lang="en-US" altLang="ko-KR" sz="2000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Supercomputing Centre (JSC</a:t>
            </a:r>
            <a:r>
              <a:rPr lang="en-US" altLang="ko-KR" sz="2000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)</a:t>
            </a:r>
          </a:p>
          <a:p>
            <a:pPr lvl="0">
              <a:buClr>
                <a:srgbClr val="93A299"/>
              </a:buClr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NURION </a:t>
            </a: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at National Supercomputing Center of Korea </a:t>
            </a:r>
            <a:r>
              <a:rPr lang="en-US" altLang="ko-KR" sz="2000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(KSC-2021-CRE-0429</a:t>
            </a: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, KSC-2022-CHA-0003, </a:t>
            </a:r>
            <a:r>
              <a:rPr lang="en-US" altLang="ko-KR" sz="2000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KSC-2023-CHA-0005 )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6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BE/A from WFM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37217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877" y="313357"/>
            <a:ext cx="9565453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71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Charge density from WFM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3379" y="2834295"/>
            <a:ext cx="3400265" cy="22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458094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Charge Radius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55" y="1630536"/>
            <a:ext cx="8465358" cy="43212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038013" y="4490928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70563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Nuclear/Neutron Matter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Neutron matter: 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A=4~80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box size 6.6 ~ 13.2  fm. </a:t>
            </a:r>
          </a:p>
          <a:p>
            <a:pPr defTabSz="957838"/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matter: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A=4 ~ 160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Box size 7.92~9.24 fm. 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0105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D2533C"/>
                </a:solidFill>
                <a:latin typeface="Arial"/>
              </a:rPr>
              <a:t>2N and 3N contributions ( </a:t>
            </a:r>
            <a:r>
              <a:rPr kumimoji="0" 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Carbon isotopes)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4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Carbon and Oxygen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045513" y="4566235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2820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Summary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338" y="1699491"/>
            <a:ext cx="8532812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Wave function matching method seems to be promising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New method to improve the N3LO calculation of NLEFT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Preliminary study shows promising results for wide range of observables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in one scheme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(same interaction and many-body method)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NN scattering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Binding energy (from 3H to 40Ca)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Symmetric Nuclear matter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Neutron matter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Dripline of Oxygen isotope.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Carbon excited states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Further investigation on the finite volume effects is on-going. 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Also, Carbon isotopes, odd Oxygen isotopes, Cluster structure, excited states will be studied. 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8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11" y="255438"/>
            <a:ext cx="8614395" cy="6059949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8638550" y="1117837"/>
            <a:ext cx="3353617" cy="5197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i="1" dirty="0" smtClean="0"/>
              <a:t>ab-initio</a:t>
            </a:r>
            <a:r>
              <a:rPr lang="en-US" altLang="ko-KR" sz="1600" dirty="0" smtClean="0"/>
              <a:t> Nuclear Physics</a:t>
            </a:r>
          </a:p>
          <a:p>
            <a:pPr lvl="1" algn="l"/>
            <a:r>
              <a:rPr lang="en-US" altLang="ko-KR" sz="1400" dirty="0" smtClean="0"/>
              <a:t>(1) nucleon degrees of freedom</a:t>
            </a:r>
          </a:p>
          <a:p>
            <a:pPr lvl="1" algn="l"/>
            <a:r>
              <a:rPr lang="en-US" altLang="ko-KR" sz="1400" dirty="0" smtClean="0"/>
              <a:t>(2) nucleon-nucleon interaction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Goal: predict </a:t>
            </a:r>
            <a:r>
              <a:rPr lang="en-US" altLang="ko-KR" sz="1600" dirty="0" smtClean="0">
                <a:solidFill>
                  <a:srgbClr val="FF0000"/>
                </a:solidFill>
              </a:rPr>
              <a:t>wide range</a:t>
            </a:r>
            <a:r>
              <a:rPr lang="en-US" altLang="ko-KR" sz="1600" dirty="0" smtClean="0"/>
              <a:t>(structure, reaction, nuclear matter) of nuclear phenomena (</a:t>
            </a:r>
            <a:r>
              <a:rPr lang="en-US" altLang="ko-KR" sz="1600" dirty="0" smtClean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sz="1600" dirty="0" smtClean="0"/>
              <a:t>) from </a:t>
            </a:r>
            <a:r>
              <a:rPr lang="en-US" altLang="ko-KR" sz="1600" dirty="0" smtClean="0">
                <a:solidFill>
                  <a:srgbClr val="FF0000"/>
                </a:solidFill>
              </a:rPr>
              <a:t>nuclear interaction </a:t>
            </a:r>
            <a:r>
              <a:rPr lang="en-US" altLang="ko-KR" sz="1600" dirty="0" smtClean="0"/>
              <a:t>(for 2-body,3-body, many-body, based on QCD)</a:t>
            </a:r>
            <a:endParaRPr lang="en-US" altLang="ko-KR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Difficulty: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Fundamental interaction between nucleons (NN interaction, 3N interaction) are not fully determined yet.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Quantum many problem</a:t>
            </a:r>
          </a:p>
          <a:p>
            <a:pPr algn="l"/>
            <a:endParaRPr lang="en-US" altLang="ko-KR" sz="1600" dirty="0"/>
          </a:p>
          <a:p>
            <a:pPr algn="l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514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73784" y="255511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Ab initio many-body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73784" y="1322311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(ab initio) Nuclear physics is challenging.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Quantum Many-Body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 Problem (A = 2 ~ 300 ) </a:t>
            </a:r>
          </a:p>
          <a:p>
            <a:pPr lvl="2">
              <a:buClr>
                <a:srgbClr val="93A299"/>
              </a:buClr>
              <a:buSzPct val="85000"/>
            </a:pPr>
            <a:r>
              <a:rPr lang="en-US" altLang="ko-KR" baseline="0" dirty="0" smtClean="0">
                <a:solidFill>
                  <a:srgbClr val="FF0000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Super computer is essential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돋움" panose="020B0600000101010101" pitchFamily="50" charset="-127"/>
              <a:sym typeface="Wingdings" panose="05000000000000000000" pitchFamily="2" charset="2"/>
            </a:endParaRP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Ab-initio nuclear many body methods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Greens function Monte Carlo(GFMC)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No-core shell model(NCSM)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Coupled Cluster (CC)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IM-SRG, VS-SRG 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Nuclear Lattice Effective Field Theory(NLEFT)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And more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With recent progress in ab-initio methods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Binding energies for wide range of nuclei 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Some reaction calculation for light nuclei.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404" y="1333962"/>
            <a:ext cx="5266763" cy="3974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5479" y="5398475"/>
            <a:ext cx="428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</a:t>
            </a:r>
            <a:r>
              <a:rPr lang="en-US" u="sng" dirty="0">
                <a:hlinkClick r:id="rId8"/>
              </a:rPr>
              <a:t>10.13140/RG.2.1.4573.3203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1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275208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Nuclear Chart and Dripline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334071"/>
            <a:ext cx="7490299" cy="38225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1106248" y="5419575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Can we explain the dripline of Carbon,</a:t>
            </a:r>
            <a:r>
              <a:rPr lang="ko-KR" altLang="en-US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Oxygen isotopes in NLEFT?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Role of 3-body force?  </a:t>
            </a:r>
          </a:p>
        </p:txBody>
      </p:sp>
    </p:spTree>
    <p:extLst>
      <p:ext uri="{BB962C8B-B14F-4D97-AF65-F5344CB8AC3E}">
        <p14:creationId xmlns:p14="http://schemas.microsoft.com/office/powerpoint/2010/main" val="328403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5300" y="393546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Nuclear Lattice Effective Field Theory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95300" y="1428311"/>
            <a:ext cx="8915400" cy="57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Ab initio method for Quantum many fermion system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1" y="2080537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313" y="2308741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23" y="302311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6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146124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Basic of NLEFT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4450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99" y="5030718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355450" y="210668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Auxiliary Field Monte Carlo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6" y="1382244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89" y="2694530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0" y="2785016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00183" y="943743"/>
            <a:ext cx="29400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(no direct interaction 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/>
              <a:t>computing </a:t>
            </a:r>
            <a:r>
              <a:rPr lang="en-US" dirty="0"/>
              <a:t>fermion </a:t>
            </a:r>
            <a:endParaRPr lang="en-US" dirty="0" smtClean="0"/>
          </a:p>
          <a:p>
            <a:r>
              <a:rPr lang="en-US" dirty="0" smtClean="0"/>
              <a:t>Correlator amplitude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over </a:t>
            </a:r>
            <a:r>
              <a:rPr lang="en-US" dirty="0">
                <a:sym typeface="Wingdings" panose="05000000000000000000" pitchFamily="2" charset="2"/>
              </a:rPr>
              <a:t>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</a:t>
            </a:r>
            <a:r>
              <a:rPr lang="en-US" dirty="0" smtClean="0">
                <a:sym typeface="Wingdings" panose="05000000000000000000" pitchFamily="2" charset="2"/>
              </a:rPr>
              <a:t>integral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(sampling auxiliary field)</a:t>
            </a:r>
            <a:endParaRPr lang="en-US" dirty="0"/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82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90504" y="162280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1" y="224087"/>
            <a:ext cx="8818102" cy="597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4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823</Words>
  <Application>Microsoft Office PowerPoint</Application>
  <PresentationFormat>와이드스크린</PresentationFormat>
  <Paragraphs>141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돋움</vt:lpstr>
      <vt:lpstr>맑은 고딕</vt:lpstr>
      <vt:lpstr>Arial</vt:lpstr>
      <vt:lpstr>Wingdings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jongsang</dc:creator>
  <cp:lastModifiedBy>user</cp:lastModifiedBy>
  <cp:revision>29</cp:revision>
  <dcterms:created xsi:type="dcterms:W3CDTF">2022-08-16T04:41:42Z</dcterms:created>
  <dcterms:modified xsi:type="dcterms:W3CDTF">2023-08-03T04:00:01Z</dcterms:modified>
</cp:coreProperties>
</file>